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6" r:id="rId2"/>
    <p:sldId id="277" r:id="rId3"/>
    <p:sldId id="287" r:id="rId4"/>
    <p:sldId id="289" r:id="rId5"/>
    <p:sldId id="290" r:id="rId6"/>
    <p:sldId id="28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66" autoAdjust="0"/>
    <p:restoredTop sz="96702" autoAdjust="0"/>
  </p:normalViewPr>
  <p:slideViewPr>
    <p:cSldViewPr>
      <p:cViewPr varScale="1">
        <p:scale>
          <a:sx n="106" d="100"/>
          <a:sy n="106" d="100"/>
        </p:scale>
        <p:origin x="102" y="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6CC75-FDCE-4BBA-A612-0843FAC6C579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E3519-21CD-442A-8F47-A7897307475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08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76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69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34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1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37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62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61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76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57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9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73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7830F-2ADD-4D8A-97B4-B33AAB46818B}" type="datetimeFigureOut">
              <a:rPr lang="en-GB" smtClean="0"/>
              <a:t>04/12/2017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71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815" cy="6858000"/>
          </a:xfrm>
        </p:spPr>
      </p:pic>
    </p:spTree>
    <p:extLst>
      <p:ext uri="{BB962C8B-B14F-4D97-AF65-F5344CB8AC3E}">
        <p14:creationId xmlns:p14="http://schemas.microsoft.com/office/powerpoint/2010/main" val="3726272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26483" y="361602"/>
            <a:ext cx="7848872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1.6 </a:t>
            </a:r>
            <a:r>
              <a:rPr lang="en-GB" altLang="de-DE" sz="3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Vier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gewinnt</a:t>
            </a:r>
            <a:endParaRPr lang="en-GB" altLang="de-DE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02905" y="1484784"/>
            <a:ext cx="850565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LERNZIELE</a:t>
            </a:r>
            <a:r>
              <a:rPr lang="de-DE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Die Teilnehmer lernen, eine Linie aus 2 Punkten zu konstruieren.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Die Schüler lernen, dass 4 Punkte auf einer Linie liegen können oder nicht.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Die Teilnehmer bestimmen den Ansatz, die Materialien und Strategien, die in diesem Spiel verwendet werden sollen.</a:t>
            </a:r>
            <a:endParaRPr lang="en-GB" sz="2200" dirty="0"/>
          </a:p>
          <a:p>
            <a:endParaRPr lang="de-DE" dirty="0"/>
          </a:p>
          <a:p>
            <a:r>
              <a:rPr lang="de-DE" sz="2400" b="1" dirty="0"/>
              <a:t>LERNWERKZEUGE, MATERIALIEN UND ORGANISATION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Jeder der beiden Spieler braucht ein "Vier Gewinnt" Brett. Wenn Sie nicht genug Bretter haben, können Sie anstelle eines Brettes ein Blatt Papier als Simulation des Bretts verwenden.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Der Unterricht dauert 45 Minuten. Die Schüler können nur den zweiten Teil der Unterrichtsstunde machen, wenn sie bereits in Kap. 1.5 alles über Koordinaten gelernt haben. 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17" y="254553"/>
            <a:ext cx="933533" cy="101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6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26483" y="361602"/>
            <a:ext cx="7848872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1.6 </a:t>
            </a:r>
            <a:r>
              <a:rPr lang="en-GB" altLang="de-DE" sz="3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Vier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gewinnt</a:t>
            </a:r>
            <a:endParaRPr lang="en-GB" altLang="de-DE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23528" y="1124744"/>
            <a:ext cx="850565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/>
              <a:t>BESCHREIBUNG DER UNTERRICHTSSTUNDE </a:t>
            </a:r>
          </a:p>
          <a:p>
            <a:r>
              <a:rPr lang="de-DE" b="1" dirty="0"/>
              <a:t>Erster Teil der Unterrichtsstunde (25 Minuten) 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Bilden Sie Gruppen mit zwei Teilnehmern.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Immer zwei Spieler haben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entweder eine Originalplatte mit Chips in zwei Farben oder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zwei Bleistifte in zwei Farben und eine Spielvorlage (siehe unten).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Spielen Sie das Spiel mehrmals. Diskutieren Sie über die Strategien. </a:t>
            </a:r>
          </a:p>
          <a:p>
            <a:endParaRPr lang="de-DE" dirty="0"/>
          </a:p>
          <a:p>
            <a:r>
              <a:rPr lang="de-DE" b="1" dirty="0"/>
              <a:t>Zweiter Teil der Unterrichtsstunde (20 Minuten) 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Übergeben Sie die Arbeitsblätter an jede Person.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Beachten Sie die Hinweise im Arbeitsblatt.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Wenn es genug Zeit gibt, können Sie über die Unterschiede zwischen den zwei- und dreidimensionalen „Vier gewinnt-Spiele“ sprechen. </a:t>
            </a:r>
          </a:p>
          <a:p>
            <a:endParaRPr lang="de-DE" dirty="0"/>
          </a:p>
          <a:p>
            <a:r>
              <a:rPr lang="de-DE" dirty="0"/>
              <a:t>NÜTZLICHE HINWEISE </a:t>
            </a:r>
          </a:p>
          <a:p>
            <a:r>
              <a:rPr lang="de-DE" dirty="0"/>
              <a:t>Hier sehen Sie die Simulation des Spiels, wenn Sie kein Original Brett haben. </a:t>
            </a:r>
          </a:p>
          <a:p>
            <a:r>
              <a:rPr lang="de-DE" dirty="0"/>
              <a:t>Bitte beachten Sie, dass Sie die Zellen ohne Lücken von oben her in Pfeilrichtung füllen. 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17" y="254553"/>
            <a:ext cx="933533" cy="101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26483" y="361602"/>
            <a:ext cx="7848872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1.6 </a:t>
            </a:r>
            <a:r>
              <a:rPr lang="en-GB" altLang="de-DE" sz="3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Vier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gewinnt</a:t>
            </a:r>
            <a:endParaRPr lang="en-GB" altLang="de-DE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17" y="254553"/>
            <a:ext cx="933533" cy="1014219"/>
          </a:xfrm>
          <a:prstGeom prst="rect">
            <a:avLst/>
          </a:prstGeom>
        </p:spPr>
      </p:pic>
      <p:pic>
        <p:nvPicPr>
          <p:cNvPr id="55" name="Grafik 5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9512" y="1484784"/>
            <a:ext cx="3249071" cy="32615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hteck 3"/>
          <p:cNvSpPr/>
          <p:nvPr/>
        </p:nvSpPr>
        <p:spPr>
          <a:xfrm>
            <a:off x="3847412" y="1161724"/>
            <a:ext cx="5184576" cy="5725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400"/>
              </a:spcAft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GB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eine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Strecke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15000"/>
              </a:lnSpc>
              <a:spcAft>
                <a:spcPts val="400"/>
              </a:spcAft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Eine </a:t>
            </a:r>
            <a:r>
              <a:rPr lang="en-GB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Strecke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geometrisches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Element </a:t>
            </a:r>
            <a:r>
              <a:rPr lang="en-GB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mit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folgenden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Eigenschaften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5000"/>
              </a:lnSpc>
              <a:spcAft>
                <a:spcPts val="400"/>
              </a:spcAft>
            </a:pP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</a:t>
            </a:r>
            <a:r>
              <a:rPr lang="en-US" sz="2000" u="sng" dirty="0" err="1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kürzeste</a:t>
            </a:r>
            <a:r>
              <a:rPr lang="en-US" sz="2000" u="sng" dirty="0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u="sng" dirty="0" err="1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Verbindung</a:t>
            </a:r>
            <a:r>
              <a:rPr lang="en-US" sz="2000" u="sng" dirty="0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u="sng" dirty="0" err="1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zwischen</a:t>
            </a:r>
            <a:r>
              <a:rPr lang="en-US" sz="2000" u="sng" dirty="0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u="sng" dirty="0" err="1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zwei</a:t>
            </a:r>
            <a:r>
              <a:rPr lang="en-US" sz="2000" u="sng" dirty="0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u="sng" dirty="0" err="1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Punkten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bestimmt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eine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Strecke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400"/>
              </a:spcAft>
            </a:pPr>
            <a:r>
              <a:rPr lang="en-GB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Konstruiere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GB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dem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Gitternetz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auf der </a:t>
            </a:r>
            <a:r>
              <a:rPr lang="en-GB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linken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Seite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die </a:t>
            </a:r>
            <a:r>
              <a:rPr lang="en-GB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Punkte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P(2|2) und Q(5|5)! </a:t>
            </a:r>
          </a:p>
          <a:p>
            <a:pPr>
              <a:lnSpc>
                <a:spcPct val="115000"/>
              </a:lnSpc>
              <a:spcAft>
                <a:spcPts val="400"/>
              </a:spcAft>
            </a:pPr>
            <a:r>
              <a:rPr lang="en-GB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Nehme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Lineal und </a:t>
            </a:r>
            <a:r>
              <a:rPr lang="en-GB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verbinde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die </a:t>
            </a:r>
            <a:r>
              <a:rPr lang="en-GB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beiden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Punkte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400"/>
              </a:spcAft>
            </a:pPr>
            <a:r>
              <a:rPr lang="en-GB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Diese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Verbindung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ist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die </a:t>
            </a:r>
            <a:r>
              <a:rPr lang="en-US" sz="2000" u="sng" dirty="0" err="1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kürzeste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Verbindung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zwischen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den </a:t>
            </a:r>
            <a:r>
              <a:rPr lang="en-GB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beiden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Punkten</a:t>
            </a:r>
            <a:r>
              <a:rPr lang="en-GB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5000"/>
              </a:lnSpc>
              <a:spcAft>
                <a:spcPts val="400"/>
              </a:spcAft>
            </a:pPr>
            <a:r>
              <a:rPr lang="en-US" sz="2000" u="sng" dirty="0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Da die </a:t>
            </a:r>
            <a:r>
              <a:rPr lang="en-US" sz="2000" u="sng" dirty="0" err="1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Linie</a:t>
            </a:r>
            <a:r>
              <a:rPr lang="en-US" sz="2000" u="sng" dirty="0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von den </a:t>
            </a:r>
            <a:r>
              <a:rPr lang="en-US" sz="2000" u="sng" dirty="0" err="1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beiden</a:t>
            </a:r>
            <a:r>
              <a:rPr lang="en-US" sz="2000" u="sng" dirty="0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u="sng" dirty="0" err="1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Punkten</a:t>
            </a:r>
            <a:r>
              <a:rPr lang="en-US" sz="2000" u="sng" dirty="0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P und Q </a:t>
            </a:r>
            <a:r>
              <a:rPr lang="en-US" sz="2000" u="sng" dirty="0" err="1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begrenzt</a:t>
            </a:r>
            <a:r>
              <a:rPr lang="en-US" sz="2000" u="sng" dirty="0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u="sng" dirty="0" err="1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wir</a:t>
            </a:r>
            <a:r>
              <a:rPr lang="en-US" sz="2000" u="sng" dirty="0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2000" u="sng" dirty="0" err="1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nennt</a:t>
            </a:r>
            <a:r>
              <a:rPr lang="en-US" sz="2000" u="sng" dirty="0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man </a:t>
            </a:r>
            <a:r>
              <a:rPr lang="en-US" sz="2000" u="sng" dirty="0" err="1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sie</a:t>
            </a:r>
            <a:r>
              <a:rPr lang="en-US" sz="2000" u="sng" dirty="0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“</a:t>
            </a:r>
            <a:r>
              <a:rPr lang="en-US" sz="2000" u="sng" dirty="0" err="1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Strecke</a:t>
            </a:r>
            <a:r>
              <a:rPr lang="en-US" sz="2000" u="sng" dirty="0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” und </a:t>
            </a:r>
            <a:r>
              <a:rPr lang="en-US" sz="2000" u="sng" dirty="0" err="1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schreibt</a:t>
            </a:r>
            <a:r>
              <a:rPr lang="en-US" sz="2000" u="sng" dirty="0">
                <a:latin typeface="Script MT Bold" panose="030406020406070809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 [PQ].</a:t>
            </a:r>
            <a:endParaRPr lang="en-GB" sz="2000" u="sng" dirty="0">
              <a:latin typeface="Script MT Bold" panose="03040602040607080904" pitchFamily="66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Aft>
                <a:spcPts val="400"/>
              </a:spcAft>
            </a:pP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sz="12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141475" y="3725260"/>
            <a:ext cx="85725" cy="85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Ellipse 57"/>
          <p:cNvSpPr/>
          <p:nvPr/>
        </p:nvSpPr>
        <p:spPr>
          <a:xfrm>
            <a:off x="2209984" y="2662967"/>
            <a:ext cx="85725" cy="85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0" name="Gerader Verbinder 59"/>
          <p:cNvCxnSpPr>
            <a:cxnSpLocks/>
            <a:stCxn id="7" idx="7"/>
            <a:endCxn id="58" idx="3"/>
          </p:cNvCxnSpPr>
          <p:nvPr/>
        </p:nvCxnSpPr>
        <p:spPr>
          <a:xfrm flipV="1">
            <a:off x="1214646" y="2736138"/>
            <a:ext cx="1007892" cy="1001676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A627EC24-D881-47F9-8F91-B9855E014A12}"/>
              </a:ext>
            </a:extLst>
          </p:cNvPr>
          <p:cNvSpPr txBox="1"/>
          <p:nvPr/>
        </p:nvSpPr>
        <p:spPr>
          <a:xfrm>
            <a:off x="1043608" y="3876128"/>
            <a:ext cx="958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(2|2)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92C22F0-1504-451B-9A35-E09230D9A062}"/>
              </a:ext>
            </a:extLst>
          </p:cNvPr>
          <p:cNvSpPr txBox="1"/>
          <p:nvPr/>
        </p:nvSpPr>
        <p:spPr>
          <a:xfrm>
            <a:off x="2107857" y="2238525"/>
            <a:ext cx="958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Q</a:t>
            </a:r>
            <a:r>
              <a:rPr lang="en-GB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(5|5)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57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8" grpId="0" animBg="1"/>
      <p:bldP spid="2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26483" y="361602"/>
            <a:ext cx="7848872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1.6 </a:t>
            </a:r>
            <a:r>
              <a:rPr lang="en-GB" altLang="de-DE" sz="3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Vier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gewinnt</a:t>
            </a:r>
            <a:endParaRPr lang="en-GB" altLang="de-DE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17" y="254553"/>
            <a:ext cx="933533" cy="1014219"/>
          </a:xfrm>
          <a:prstGeom prst="rect">
            <a:avLst/>
          </a:prstGeom>
        </p:spPr>
      </p:pic>
      <p:pic>
        <p:nvPicPr>
          <p:cNvPr id="55" name="Grafik 5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7183" y="1421235"/>
            <a:ext cx="3177063" cy="31220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hteck 3"/>
          <p:cNvSpPr/>
          <p:nvPr/>
        </p:nvSpPr>
        <p:spPr>
          <a:xfrm>
            <a:off x="3959424" y="980728"/>
            <a:ext cx="51845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/>
              <a:t>Zeichne</a:t>
            </a:r>
            <a:r>
              <a:rPr lang="en-GB" sz="2400" dirty="0"/>
              <a:t> </a:t>
            </a:r>
            <a:r>
              <a:rPr lang="en-GB" sz="2400" dirty="0" err="1"/>
              <a:t>weitere</a:t>
            </a:r>
            <a:r>
              <a:rPr lang="en-GB" sz="2400" dirty="0"/>
              <a:t> </a:t>
            </a:r>
            <a:r>
              <a:rPr lang="en-GB" sz="2400" dirty="0" err="1"/>
              <a:t>Punkte</a:t>
            </a:r>
            <a:r>
              <a:rPr lang="en-GB" sz="2400" dirty="0"/>
              <a:t> in die </a:t>
            </a:r>
            <a:r>
              <a:rPr lang="en-GB" sz="2400" dirty="0" err="1"/>
              <a:t>Zeichnung</a:t>
            </a:r>
            <a:r>
              <a:rPr lang="en-GB" sz="2400" dirty="0"/>
              <a:t> links </a:t>
            </a:r>
            <a:r>
              <a:rPr lang="en-GB" sz="2400" dirty="0" err="1"/>
              <a:t>ein</a:t>
            </a:r>
            <a:r>
              <a:rPr lang="en-GB" sz="2400" dirty="0"/>
              <a:t>: </a:t>
            </a:r>
          </a:p>
          <a:p>
            <a:r>
              <a:rPr lang="en-GB" sz="2400" dirty="0"/>
              <a:t>R(3|3)</a:t>
            </a:r>
          </a:p>
          <a:p>
            <a:r>
              <a:rPr lang="en-GB" sz="2400" dirty="0"/>
              <a:t>S(2|5)</a:t>
            </a:r>
          </a:p>
          <a:p>
            <a:r>
              <a:rPr lang="en-GB" sz="2400" dirty="0"/>
              <a:t>T(4|4)</a:t>
            </a:r>
          </a:p>
          <a:p>
            <a:r>
              <a:rPr lang="en-GB" sz="2400" dirty="0"/>
              <a:t>U(7|2)</a:t>
            </a:r>
          </a:p>
          <a:p>
            <a:endParaRPr lang="en-GB" sz="2400" dirty="0"/>
          </a:p>
          <a:p>
            <a:r>
              <a:rPr lang="en-GB" sz="2400" dirty="0" err="1"/>
              <a:t>Welche</a:t>
            </a:r>
            <a:r>
              <a:rPr lang="en-GB" sz="2400" dirty="0"/>
              <a:t> </a:t>
            </a:r>
            <a:r>
              <a:rPr lang="en-GB" sz="2400" dirty="0" err="1"/>
              <a:t>Eigenschaften</a:t>
            </a:r>
            <a:r>
              <a:rPr lang="en-GB" sz="2400" dirty="0"/>
              <a:t> </a:t>
            </a:r>
            <a:r>
              <a:rPr lang="en-GB" sz="2400" dirty="0" err="1"/>
              <a:t>haben</a:t>
            </a:r>
            <a:r>
              <a:rPr lang="en-GB" sz="2400" dirty="0"/>
              <a:t> </a:t>
            </a:r>
            <a:r>
              <a:rPr lang="en-GB" sz="2400" dirty="0" err="1"/>
              <a:t>diese</a:t>
            </a:r>
            <a:r>
              <a:rPr lang="en-GB" sz="2400" dirty="0"/>
              <a:t> </a:t>
            </a:r>
            <a:r>
              <a:rPr lang="en-GB" sz="2400" dirty="0" err="1"/>
              <a:t>Punkte</a:t>
            </a:r>
            <a:r>
              <a:rPr lang="en-GB" sz="2400" dirty="0"/>
              <a:t>?</a:t>
            </a:r>
          </a:p>
          <a:p>
            <a:r>
              <a:rPr lang="en-US" sz="2400" u="sng" dirty="0">
                <a:latin typeface="Script MT Bold" panose="03040602040607080904" pitchFamily="66" charset="0"/>
              </a:rPr>
              <a:t>Die </a:t>
            </a:r>
            <a:r>
              <a:rPr lang="en-US" sz="2400" u="sng" dirty="0" err="1">
                <a:latin typeface="Script MT Bold" panose="03040602040607080904" pitchFamily="66" charset="0"/>
              </a:rPr>
              <a:t>Punkte</a:t>
            </a:r>
            <a:r>
              <a:rPr lang="en-US" sz="2400" u="sng" dirty="0">
                <a:latin typeface="Script MT Bold" panose="03040602040607080904" pitchFamily="66" charset="0"/>
              </a:rPr>
              <a:t> R und T </a:t>
            </a:r>
            <a:r>
              <a:rPr lang="en-US" sz="2400" u="sng" dirty="0" err="1">
                <a:latin typeface="Script MT Bold" panose="03040602040607080904" pitchFamily="66" charset="0"/>
              </a:rPr>
              <a:t>liegen</a:t>
            </a:r>
            <a:r>
              <a:rPr lang="en-US" sz="2400" u="sng" dirty="0">
                <a:latin typeface="Script MT Bold" panose="03040602040607080904" pitchFamily="66" charset="0"/>
              </a:rPr>
              <a:t> auf der </a:t>
            </a:r>
            <a:r>
              <a:rPr lang="en-US" sz="2400" u="sng" dirty="0" err="1">
                <a:latin typeface="Script MT Bold" panose="03040602040607080904" pitchFamily="66" charset="0"/>
              </a:rPr>
              <a:t>Strecke</a:t>
            </a:r>
            <a:r>
              <a:rPr lang="en-US" sz="2400" u="sng" dirty="0">
                <a:latin typeface="Script MT Bold" panose="03040602040607080904" pitchFamily="66" charset="0"/>
              </a:rPr>
              <a:t>, die </a:t>
            </a:r>
            <a:r>
              <a:rPr lang="en-US" sz="2400" u="sng" dirty="0" err="1">
                <a:latin typeface="Script MT Bold" panose="03040602040607080904" pitchFamily="66" charset="0"/>
              </a:rPr>
              <a:t>Punkte</a:t>
            </a:r>
            <a:r>
              <a:rPr lang="en-US" sz="2400" u="sng" dirty="0">
                <a:latin typeface="Script MT Bold" panose="03040602040607080904" pitchFamily="66" charset="0"/>
              </a:rPr>
              <a:t> S und U nicht.</a:t>
            </a:r>
          </a:p>
        </p:txBody>
      </p:sp>
      <p:sp>
        <p:nvSpPr>
          <p:cNvPr id="7" name="Ellipse 6"/>
          <p:cNvSpPr/>
          <p:nvPr/>
        </p:nvSpPr>
        <p:spPr>
          <a:xfrm>
            <a:off x="1088918" y="3551904"/>
            <a:ext cx="85725" cy="85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Ellipse 57"/>
          <p:cNvSpPr/>
          <p:nvPr/>
        </p:nvSpPr>
        <p:spPr>
          <a:xfrm>
            <a:off x="2110011" y="2552118"/>
            <a:ext cx="85725" cy="85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0" name="Gerader Verbinder 59"/>
          <p:cNvCxnSpPr>
            <a:cxnSpLocks/>
            <a:stCxn id="7" idx="7"/>
            <a:endCxn id="58" idx="3"/>
          </p:cNvCxnSpPr>
          <p:nvPr/>
        </p:nvCxnSpPr>
        <p:spPr>
          <a:xfrm flipV="1">
            <a:off x="1162089" y="2625289"/>
            <a:ext cx="960476" cy="939169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1403648" y="3228635"/>
            <a:ext cx="85725" cy="85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1087871" y="2552117"/>
            <a:ext cx="85725" cy="85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1756179" y="2896511"/>
            <a:ext cx="85725" cy="85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2771800" y="3573863"/>
            <a:ext cx="85725" cy="857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" name="Gerader Verbinder 12"/>
          <p:cNvCxnSpPr>
            <a:cxnSpLocks/>
            <a:stCxn id="7" idx="7"/>
            <a:endCxn id="58" idx="3"/>
          </p:cNvCxnSpPr>
          <p:nvPr/>
        </p:nvCxnSpPr>
        <p:spPr>
          <a:xfrm flipV="1">
            <a:off x="1162089" y="2625289"/>
            <a:ext cx="960476" cy="939169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26" y="4738071"/>
            <a:ext cx="1797310" cy="1859281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349341" y="5397023"/>
            <a:ext cx="6184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Man </a:t>
            </a:r>
            <a:r>
              <a:rPr lang="en-GB" sz="2400" dirty="0" err="1"/>
              <a:t>gewinnt</a:t>
            </a:r>
            <a:r>
              <a:rPr lang="en-GB" sz="2400" dirty="0"/>
              <a:t> das Spiel “</a:t>
            </a:r>
            <a:r>
              <a:rPr lang="en-GB" sz="2400" dirty="0" err="1"/>
              <a:t>Vier</a:t>
            </a:r>
            <a:r>
              <a:rPr lang="en-GB" sz="2400" dirty="0"/>
              <a:t> </a:t>
            </a:r>
            <a:r>
              <a:rPr lang="en-GB" sz="2400" dirty="0" err="1"/>
              <a:t>gewinnt</a:t>
            </a:r>
            <a:r>
              <a:rPr lang="en-GB" sz="2400" dirty="0"/>
              <a:t>”, </a:t>
            </a:r>
            <a:r>
              <a:rPr lang="en-GB" sz="2400" dirty="0" err="1"/>
              <a:t>wenn</a:t>
            </a:r>
            <a:r>
              <a:rPr lang="en-GB" sz="2400" dirty="0"/>
              <a:t> man </a:t>
            </a:r>
            <a:r>
              <a:rPr lang="en-US" sz="2400" u="sng" dirty="0" err="1"/>
              <a:t>vier</a:t>
            </a:r>
            <a:r>
              <a:rPr lang="en-US" sz="2400" u="sng" dirty="0"/>
              <a:t> </a:t>
            </a:r>
            <a:r>
              <a:rPr lang="en-US" sz="2400" u="sng" dirty="0" err="1"/>
              <a:t>eigene</a:t>
            </a:r>
            <a:r>
              <a:rPr lang="en-US" sz="2400" u="sng" dirty="0"/>
              <a:t> </a:t>
            </a:r>
            <a:r>
              <a:rPr lang="en-US" sz="2400" u="sng" dirty="0" err="1"/>
              <a:t>Steine</a:t>
            </a:r>
            <a:r>
              <a:rPr lang="en-US" sz="2400" u="sng" dirty="0"/>
              <a:t> (= </a:t>
            </a:r>
            <a:r>
              <a:rPr lang="en-US" sz="2400" u="sng" dirty="0" err="1"/>
              <a:t>vier</a:t>
            </a:r>
            <a:r>
              <a:rPr lang="en-US" sz="2400" u="sng" dirty="0"/>
              <a:t> </a:t>
            </a:r>
            <a:r>
              <a:rPr lang="en-US" sz="2400" u="sng" dirty="0" err="1"/>
              <a:t>Punkte</a:t>
            </a:r>
            <a:r>
              <a:rPr lang="en-US" sz="2400" u="sng" dirty="0"/>
              <a:t>)</a:t>
            </a:r>
            <a:br>
              <a:rPr lang="en-US" sz="2400" u="sng" dirty="0"/>
            </a:br>
            <a:r>
              <a:rPr lang="en-GB" sz="2400" dirty="0"/>
              <a:t>in </a:t>
            </a:r>
            <a:r>
              <a:rPr lang="en-GB" sz="2400" dirty="0" err="1"/>
              <a:t>eine</a:t>
            </a:r>
            <a:r>
              <a:rPr lang="en-GB" sz="2400" dirty="0"/>
              <a:t> </a:t>
            </a:r>
            <a:r>
              <a:rPr lang="en-GB" sz="2400" dirty="0" err="1"/>
              <a:t>Linie</a:t>
            </a:r>
            <a:r>
              <a:rPr lang="en-GB" sz="2400" dirty="0"/>
              <a:t> </a:t>
            </a:r>
            <a:r>
              <a:rPr lang="en-GB" sz="2400" dirty="0" err="1"/>
              <a:t>legen</a:t>
            </a:r>
            <a:r>
              <a:rPr lang="en-GB" sz="2400" dirty="0"/>
              <a:t> </a:t>
            </a:r>
            <a:r>
              <a:rPr lang="en-GB" sz="2400" dirty="0" err="1"/>
              <a:t>kann</a:t>
            </a:r>
            <a:r>
              <a:rPr lang="en-GB" sz="2400" dirty="0"/>
              <a:t>!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136DBA60-6522-4BF4-96E1-2D23039E97D1}"/>
              </a:ext>
            </a:extLst>
          </p:cNvPr>
          <p:cNvSpPr txBox="1"/>
          <p:nvPr/>
        </p:nvSpPr>
        <p:spPr>
          <a:xfrm>
            <a:off x="972933" y="3622019"/>
            <a:ext cx="44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006E469-E58F-47D8-95B7-E9DC64CF91F9}"/>
              </a:ext>
            </a:extLst>
          </p:cNvPr>
          <p:cNvSpPr txBox="1"/>
          <p:nvPr/>
        </p:nvSpPr>
        <p:spPr>
          <a:xfrm>
            <a:off x="2041861" y="2225647"/>
            <a:ext cx="44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Q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9102C545-E13B-4AF9-9544-132FE016C91D}"/>
              </a:ext>
            </a:extLst>
          </p:cNvPr>
          <p:cNvSpPr txBox="1"/>
          <p:nvPr/>
        </p:nvSpPr>
        <p:spPr>
          <a:xfrm>
            <a:off x="1480257" y="3195126"/>
            <a:ext cx="44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89DCD992-9325-4B58-B1CA-4C6601AB5BA5}"/>
              </a:ext>
            </a:extLst>
          </p:cNvPr>
          <p:cNvSpPr txBox="1"/>
          <p:nvPr/>
        </p:nvSpPr>
        <p:spPr>
          <a:xfrm>
            <a:off x="805020" y="2367451"/>
            <a:ext cx="44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BA2900DC-971B-43C2-AF0D-EA7CB9122816}"/>
              </a:ext>
            </a:extLst>
          </p:cNvPr>
          <p:cNvSpPr txBox="1"/>
          <p:nvPr/>
        </p:nvSpPr>
        <p:spPr>
          <a:xfrm>
            <a:off x="1848913" y="2873554"/>
            <a:ext cx="44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7266313-FB6C-4D37-AE1F-C06D2FDB65E5}"/>
              </a:ext>
            </a:extLst>
          </p:cNvPr>
          <p:cNvSpPr txBox="1"/>
          <p:nvPr/>
        </p:nvSpPr>
        <p:spPr>
          <a:xfrm>
            <a:off x="2694929" y="3661692"/>
            <a:ext cx="443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51507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26483" y="361602"/>
            <a:ext cx="7848872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1.6 </a:t>
            </a:r>
            <a:r>
              <a:rPr lang="en-GB" altLang="de-DE" sz="3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Vier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gewinnt</a:t>
            </a:r>
            <a:endParaRPr lang="en-GB" altLang="de-DE" sz="3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17" y="254553"/>
            <a:ext cx="933533" cy="1014219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7784" y="1628800"/>
            <a:ext cx="4019964" cy="4752528"/>
          </a:xfrm>
          <a:prstGeom prst="rect">
            <a:avLst/>
          </a:prstGeom>
        </p:spPr>
      </p:pic>
      <p:sp>
        <p:nvSpPr>
          <p:cNvPr id="2" name="Ellipse 1"/>
          <p:cNvSpPr/>
          <p:nvPr/>
        </p:nvSpPr>
        <p:spPr>
          <a:xfrm>
            <a:off x="631554" y="1474764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/>
          <p:cNvSpPr/>
          <p:nvPr/>
        </p:nvSpPr>
        <p:spPr>
          <a:xfrm>
            <a:off x="6849530" y="1481665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/>
        </p:nvSpPr>
        <p:spPr>
          <a:xfrm>
            <a:off x="1233625" y="1474764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1835696" y="1478397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Ellipse 10"/>
          <p:cNvSpPr/>
          <p:nvPr/>
        </p:nvSpPr>
        <p:spPr>
          <a:xfrm>
            <a:off x="7493572" y="1474764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/>
          <p:cNvSpPr/>
          <p:nvPr/>
        </p:nvSpPr>
        <p:spPr>
          <a:xfrm>
            <a:off x="8115907" y="1474764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Ellipse 12"/>
          <p:cNvSpPr/>
          <p:nvPr/>
        </p:nvSpPr>
        <p:spPr>
          <a:xfrm>
            <a:off x="631554" y="2122836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Ellipse 13"/>
          <p:cNvSpPr/>
          <p:nvPr/>
        </p:nvSpPr>
        <p:spPr>
          <a:xfrm>
            <a:off x="6891501" y="2122836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Ellipse 14"/>
          <p:cNvSpPr/>
          <p:nvPr/>
        </p:nvSpPr>
        <p:spPr>
          <a:xfrm>
            <a:off x="1233625" y="2122836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1835696" y="2144136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/>
          <p:cNvSpPr/>
          <p:nvPr/>
        </p:nvSpPr>
        <p:spPr>
          <a:xfrm>
            <a:off x="7493572" y="2122836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/>
          <p:cNvSpPr/>
          <p:nvPr/>
        </p:nvSpPr>
        <p:spPr>
          <a:xfrm>
            <a:off x="8115907" y="2122836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Ellipse 18"/>
          <p:cNvSpPr/>
          <p:nvPr/>
        </p:nvSpPr>
        <p:spPr>
          <a:xfrm>
            <a:off x="631554" y="2788418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/>
        </p:nvSpPr>
        <p:spPr>
          <a:xfrm>
            <a:off x="6891501" y="2788418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Ellipse 20"/>
          <p:cNvSpPr/>
          <p:nvPr/>
        </p:nvSpPr>
        <p:spPr>
          <a:xfrm>
            <a:off x="1233625" y="2788418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Ellipse 21"/>
          <p:cNvSpPr/>
          <p:nvPr/>
        </p:nvSpPr>
        <p:spPr>
          <a:xfrm>
            <a:off x="1835696" y="2809718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Ellipse 22"/>
          <p:cNvSpPr/>
          <p:nvPr/>
        </p:nvSpPr>
        <p:spPr>
          <a:xfrm>
            <a:off x="7493572" y="2788418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8115907" y="2788418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631554" y="3436490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6891501" y="3436490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1233625" y="3436490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1835696" y="3457790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/>
          <p:cNvSpPr/>
          <p:nvPr/>
        </p:nvSpPr>
        <p:spPr>
          <a:xfrm>
            <a:off x="7493572" y="3436490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/>
          <p:cNvSpPr/>
          <p:nvPr/>
        </p:nvSpPr>
        <p:spPr>
          <a:xfrm>
            <a:off x="8115907" y="3436490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Ellipse 30"/>
          <p:cNvSpPr/>
          <p:nvPr/>
        </p:nvSpPr>
        <p:spPr>
          <a:xfrm>
            <a:off x="631554" y="4101065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Ellipse 31"/>
          <p:cNvSpPr/>
          <p:nvPr/>
        </p:nvSpPr>
        <p:spPr>
          <a:xfrm>
            <a:off x="6810333" y="4092813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Ellipse 32"/>
          <p:cNvSpPr/>
          <p:nvPr/>
        </p:nvSpPr>
        <p:spPr>
          <a:xfrm>
            <a:off x="1233625" y="4101065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Ellipse 33"/>
          <p:cNvSpPr/>
          <p:nvPr/>
        </p:nvSpPr>
        <p:spPr>
          <a:xfrm>
            <a:off x="1835696" y="4122365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Ellipse 34"/>
          <p:cNvSpPr/>
          <p:nvPr/>
        </p:nvSpPr>
        <p:spPr>
          <a:xfrm>
            <a:off x="7493572" y="4101065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Ellipse 35"/>
          <p:cNvSpPr/>
          <p:nvPr/>
        </p:nvSpPr>
        <p:spPr>
          <a:xfrm>
            <a:off x="8115907" y="4101065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Ellipse 36"/>
          <p:cNvSpPr/>
          <p:nvPr/>
        </p:nvSpPr>
        <p:spPr>
          <a:xfrm>
            <a:off x="631554" y="4749137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Ellipse 37"/>
          <p:cNvSpPr/>
          <p:nvPr/>
        </p:nvSpPr>
        <p:spPr>
          <a:xfrm>
            <a:off x="6891501" y="4749137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Ellipse 38"/>
          <p:cNvSpPr/>
          <p:nvPr/>
        </p:nvSpPr>
        <p:spPr>
          <a:xfrm>
            <a:off x="1233625" y="4749137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Ellipse 39"/>
          <p:cNvSpPr/>
          <p:nvPr/>
        </p:nvSpPr>
        <p:spPr>
          <a:xfrm>
            <a:off x="1835696" y="4770437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1" name="Ellipse 40"/>
          <p:cNvSpPr/>
          <p:nvPr/>
        </p:nvSpPr>
        <p:spPr>
          <a:xfrm>
            <a:off x="7493572" y="4749137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Ellipse 41"/>
          <p:cNvSpPr/>
          <p:nvPr/>
        </p:nvSpPr>
        <p:spPr>
          <a:xfrm>
            <a:off x="8115907" y="4749137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3" name="Ellipse 42"/>
          <p:cNvSpPr/>
          <p:nvPr/>
        </p:nvSpPr>
        <p:spPr>
          <a:xfrm>
            <a:off x="631554" y="5414719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Ellipse 43"/>
          <p:cNvSpPr/>
          <p:nvPr/>
        </p:nvSpPr>
        <p:spPr>
          <a:xfrm>
            <a:off x="6891501" y="5414719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Ellipse 44"/>
          <p:cNvSpPr/>
          <p:nvPr/>
        </p:nvSpPr>
        <p:spPr>
          <a:xfrm>
            <a:off x="1233625" y="5414719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Ellipse 45"/>
          <p:cNvSpPr/>
          <p:nvPr/>
        </p:nvSpPr>
        <p:spPr>
          <a:xfrm>
            <a:off x="1835696" y="5436019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Ellipse 46"/>
          <p:cNvSpPr/>
          <p:nvPr/>
        </p:nvSpPr>
        <p:spPr>
          <a:xfrm>
            <a:off x="7493572" y="5414719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Ellipse 47"/>
          <p:cNvSpPr/>
          <p:nvPr/>
        </p:nvSpPr>
        <p:spPr>
          <a:xfrm>
            <a:off x="8115907" y="5414719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9" name="Ellipse 48"/>
          <p:cNvSpPr/>
          <p:nvPr/>
        </p:nvSpPr>
        <p:spPr>
          <a:xfrm>
            <a:off x="631554" y="6062791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Ellipse 49"/>
          <p:cNvSpPr/>
          <p:nvPr/>
        </p:nvSpPr>
        <p:spPr>
          <a:xfrm>
            <a:off x="6891501" y="6062791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Ellipse 50"/>
          <p:cNvSpPr/>
          <p:nvPr/>
        </p:nvSpPr>
        <p:spPr>
          <a:xfrm>
            <a:off x="1233625" y="6062791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Ellipse 51"/>
          <p:cNvSpPr/>
          <p:nvPr/>
        </p:nvSpPr>
        <p:spPr>
          <a:xfrm>
            <a:off x="1835696" y="6084091"/>
            <a:ext cx="504056" cy="50405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Ellipse 52"/>
          <p:cNvSpPr/>
          <p:nvPr/>
        </p:nvSpPr>
        <p:spPr>
          <a:xfrm>
            <a:off x="7493572" y="6062791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4" name="Ellipse 53"/>
          <p:cNvSpPr/>
          <p:nvPr/>
        </p:nvSpPr>
        <p:spPr>
          <a:xfrm>
            <a:off x="8115907" y="6062791"/>
            <a:ext cx="504056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AF84F21-C599-4E62-BBAA-2A1654E3313B}"/>
              </a:ext>
            </a:extLst>
          </p:cNvPr>
          <p:cNvSpPr txBox="1"/>
          <p:nvPr/>
        </p:nvSpPr>
        <p:spPr>
          <a:xfrm>
            <a:off x="2699792" y="126876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1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784A434A-3B79-443C-AB44-79ECC1E450E2}"/>
              </a:ext>
            </a:extLst>
          </p:cNvPr>
          <p:cNvSpPr txBox="1"/>
          <p:nvPr/>
        </p:nvSpPr>
        <p:spPr>
          <a:xfrm>
            <a:off x="3308076" y="1270695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2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7046DCBE-8C84-4E29-BE14-4A64546B532E}"/>
              </a:ext>
            </a:extLst>
          </p:cNvPr>
          <p:cNvSpPr txBox="1"/>
          <p:nvPr/>
        </p:nvSpPr>
        <p:spPr>
          <a:xfrm>
            <a:off x="3862135" y="1265127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3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4761DA89-4BF0-4B04-BCC3-D0AF5341A579}"/>
              </a:ext>
            </a:extLst>
          </p:cNvPr>
          <p:cNvSpPr txBox="1"/>
          <p:nvPr/>
        </p:nvSpPr>
        <p:spPr>
          <a:xfrm>
            <a:off x="4443994" y="126512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4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B0F3B692-66D1-4E6B-B40C-2CA15F575434}"/>
              </a:ext>
            </a:extLst>
          </p:cNvPr>
          <p:cNvSpPr txBox="1"/>
          <p:nvPr/>
        </p:nvSpPr>
        <p:spPr>
          <a:xfrm>
            <a:off x="5031517" y="1265126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5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97C7948D-DB48-4A19-B69A-6F5F827C0416}"/>
              </a:ext>
            </a:extLst>
          </p:cNvPr>
          <p:cNvSpPr txBox="1"/>
          <p:nvPr/>
        </p:nvSpPr>
        <p:spPr>
          <a:xfrm>
            <a:off x="5583848" y="127592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6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73D9D92E-B5F3-4A96-AA69-9CFE08EA71F1}"/>
              </a:ext>
            </a:extLst>
          </p:cNvPr>
          <p:cNvSpPr txBox="1"/>
          <p:nvPr/>
        </p:nvSpPr>
        <p:spPr>
          <a:xfrm>
            <a:off x="6173781" y="1265125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9594219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443</Words>
  <Application>Microsoft Office PowerPoint</Application>
  <PresentationFormat>Bildschirmpräsentation (4:3)</PresentationFormat>
  <Paragraphs>62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Script MT Bold</vt:lpstr>
      <vt:lpstr>Times New Roman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MathGAMES –  Numeracy Learning Guidebook Example</dc:title>
  <dc:creator>Roland</dc:creator>
  <cp:lastModifiedBy>Roland Schneidt</cp:lastModifiedBy>
  <cp:revision>104</cp:revision>
  <dcterms:created xsi:type="dcterms:W3CDTF">2015-10-21T14:12:34Z</dcterms:created>
  <dcterms:modified xsi:type="dcterms:W3CDTF">2017-12-04T11:05:44Z</dcterms:modified>
</cp:coreProperties>
</file>